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1" r:id="rId5"/>
    <p:sldId id="273" r:id="rId6"/>
    <p:sldId id="278" r:id="rId7"/>
    <p:sldId id="279" r:id="rId8"/>
    <p:sldId id="280" r:id="rId9"/>
    <p:sldId id="275" r:id="rId10"/>
    <p:sldId id="277" r:id="rId11"/>
    <p:sldId id="276" r:id="rId12"/>
    <p:sldId id="281" r:id="rId13"/>
    <p:sldId id="282" r:id="rId14"/>
    <p:sldId id="272" r:id="rId15"/>
    <p:sldId id="284" r:id="rId16"/>
    <p:sldId id="285" r:id="rId17"/>
    <p:sldId id="286" r:id="rId18"/>
    <p:sldId id="287" r:id="rId19"/>
    <p:sldId id="265" r:id="rId20"/>
    <p:sldId id="266" r:id="rId21"/>
    <p:sldId id="267" r:id="rId22"/>
    <p:sldId id="268" r:id="rId23"/>
    <p:sldId id="269" r:id="rId24"/>
    <p:sldId id="259" r:id="rId25"/>
    <p:sldId id="260" r:id="rId26"/>
    <p:sldId id="271" r:id="rId27"/>
    <p:sldId id="262" r:id="rId28"/>
    <p:sldId id="264" r:id="rId29"/>
    <p:sldId id="263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3-26T04:38:38.473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1846 307</inkml:trace>
  <inkml:trace contextRef="#ctx0" brushRef="#br0" timeOffset="70136.786">3287 197,'-45'-18,"-1"2,-1 2,0 2,-1 2,-17 0,-85-5,-10 6,112 7,-190-5,0 11,-11 11,-242 42,471-54,-73 9,1 4,-82 27,138-31,0 0,1 3,1 0,1 3,0 0,1 2,1 2,-19 17,-68 67,-29 40,105-100,3 2,1 1,3 2,-26 50,21-20,3 1,4 2,4 1,3 1,5 1,3 1,4 1,3 0,5 1,5 85,3-128,3-1,1 0,2 0,3-1,1 0,2-1,2 0,2-1,2-1,2-1,1-1,2-1,2-1,2-1,1-2,1-1,2-1,2-2,24 16,-25-21,2-3,1 0,1-3,0-1,2-2,0-1,1-3,0-1,4-1,73 13,64 12,153 54,-160-28,98 30,-200-71,1-4,62 7,125-3,148-10,87 4,-300 0,545 26,51-23,-640-14,373-2,-390-3,161-12,78-22,-322 29,344-48,-157 18,-177 26,-1-3,-1-2,10-7,172-70,-179 66,-5 4,-2-3,0-3,39-26,-80 44,0-1,0 0,-1-2,-1 1,0-2,0 1,-1-2,-1 0,-1 0,0-1,-1 0,-1-1,0 0,3-13,5-24,-3-1,-3 0,-1-6,13-172,-18 176,5-61,-5 0,-5 0,-14-101,8 172,-1 0,-2 0,-3 1,-1 1,-3 0,-1 1,-2 1,-3 1,0 0,-3 2,-3 0,-9-6,-2 2,-2 1,-1 2,-3 3,-1 1,-2 2,-1 3,-1 1,-2 3,-42-15,-288-122,-175-41,308 134,-16 8,-257-41,248 52,12 11,-188-3,94 29,199 12,-48 5,-187 27,115-5,139-14,-293 13,272-16,-49 12,130-8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7EAF-5485-4C3C-8D50-3F61B1928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B0C220-C7A1-4166-8246-879899522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1924E-8AC8-4F2F-8CE0-87E76BF2A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3AADF-3EE5-49F8-93DD-EED3B09C0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4EDC89-08BF-4A42-B8A9-F5B53A611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956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89AAB-56BF-4C15-ABED-33E6426A6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8E3C80-B956-4A75-A68C-FCD4CD31BC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40522-8A8A-42A2-AB8B-4FCE508AE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24F7F6-FC71-47F3-9F41-037C3881E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42664-1ECE-41A5-B95F-7955995FC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717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A81DEE-E08B-4834-B477-61BB5E97CF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5AF7D1-58E5-4FA9-BD34-21C0CAE43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31642-3659-48FF-88BD-F6FBCA0D8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C1AEB1-7C6F-400A-A72A-DA58070FB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97C43-1FB5-419B-BBEA-A99868CB8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912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9CB9D-3468-43EB-A08B-D0714A00B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EF13B-A636-4384-A51C-8E9B4C5546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09969-F21D-4072-9E9E-2A8EC13D9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11166-0C17-4E30-8477-43AC6DDCD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42F0C-A8F3-4F1C-B52A-94C5AC59B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835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FDAE2-85D5-495E-9DB9-437BEF997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6F4BE-1126-46B6-B47F-1EC36F701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3A8AB-7AAD-44F4-84C1-A3DDAD7B7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362047-FB3D-4041-97C1-54473E2F3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2BB44-53A9-4EBB-85A2-1DB5E13D1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82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0F673-695F-4255-A0F6-D2AC0BC6C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B3F82-A83B-485A-BC28-9EA034268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C495C8-24BE-4D23-8418-77D9A4F385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5A8F5B-8084-4113-A381-D786DCC4E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ED7AF-2600-410C-BEC4-7AE55E1B3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64189-F52C-490C-A54D-05BE4073E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18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4F411-5E99-467D-9D1C-310885FEB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EA8AA-FCA0-435E-B484-053D7731C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179C3-6954-415B-A721-465EC2A954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766E8F-6CDB-4FA6-9829-351879E61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B7550C-AAFF-4D4B-AAC5-5DB41BD5DB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82E16B-2D3E-4202-91C0-736F2D4DD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DDEC3D-E53D-4994-9504-153AB12A3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FD4749-A0C0-4E94-AED7-458EFC895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332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7B514-EBB7-4F23-89A6-64198B83F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6C7F1B-6BFA-44B4-9D00-9BB0D1941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8E9C6-94FD-4413-8716-D763E34B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09797-3725-424F-BE79-52FAFE55F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77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D5F063-A0E8-4EF5-9090-47D4BEE5D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DE75AD-18F4-4F10-82E7-74074DA49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8363E7-89BE-4DE9-A6DB-29D348488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4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C66C0-E5EE-43FA-8BE5-011FF7C97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8463-1D1F-43E6-9DB0-FA7AEBEFD0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757571-3687-4BAA-AE2B-D319C50C68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00EF5-3B2C-416C-A502-B53D35EC7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3F849D-C2D7-46DE-91AA-0571E207E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9DBB5-5136-49D5-87CD-4E909231C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78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07BCA-A9E0-43EB-BD73-274434FE6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C0F01A-2531-4F81-9C8C-192A8BD0E2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276A6-66D0-4D3D-96A4-C89BA26AC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C018A-7992-4C58-8116-4B2E07106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B4AC3A-5609-4601-8480-4E5B70FB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A7F78-9309-49AB-8F2D-B2DB39F50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75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DDEE5A-772B-434F-9967-B7156497F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14943-95A7-4240-BE0B-34FDFC469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54C64F-BDAD-4010-B37A-6CF7CBF32F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80CDC8-DBE5-4101-BC07-358BF24FFC0F}" type="datetimeFigureOut">
              <a:rPr lang="en-US" smtClean="0"/>
              <a:t>5/1/2019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8BADF-A619-46F4-886B-EA428B9BE1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FE8647-5C02-4666-B0EF-DC10EB9285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2D5C48-77C0-4C59-B0D6-E4DDB97D4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744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007/978-3-319-67217-5_23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007/978-3-319-67217-5_23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dx.doi.org/10.1007/978-3-319-67217-5_23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dx.doi.org/10.1007/978-3-319-67217-5_23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007/978-3-319-67217-5_23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dx.doi.org/10.1007/978-3-319-67217-5_23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onomy.com/profile.php?sn=realdonaldtrump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onomy.com/profile.php?sn=realdonaldtrump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onomy.com/profile.php?sn=realdonaldtrump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customXml" Target="../ink/ink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witonomy.com/profile.php?sn=realdonaldtrump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tagcrowd.com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realDonaldTrump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tagcrowd.com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lon.edu/u/academics/communications/journal/wp-content/uploads/sites/153/2017/12/04_TwitterInChief_Anderson.pdf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on.edu/u/academics/communications/journal/wp-content/uploads/sites/153/2017/12/04_TwitterInChief_Anderson.pdf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on.edu/u/academics/communications/journal/wp-content/uploads/sites/153/2017/12/04_TwitterInChief_Anderson.pdf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realDonaldTrump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007/978-3-319-67217-5_23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007/978-3-319-67217-5_23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C05A2-C95D-4DB1-94AF-5F19EA9AC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4917" y="798990"/>
            <a:ext cx="9283083" cy="2710973"/>
          </a:xfrm>
        </p:spPr>
        <p:txBody>
          <a:bodyPr>
            <a:no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Auxier, B., &amp; Golbeck, J. (2017, September)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President on Twitter: A Characterization Study of @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realDonaldTrump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 </a:t>
            </a:r>
            <a:r>
              <a: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International Conference on Social Informatics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(pp. 377-390). Springer, Cham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EBD4F8-1E53-4C91-96C2-6C3C904A2226}"/>
              </a:ext>
            </a:extLst>
          </p:cNvPr>
          <p:cNvSpPr txBox="1"/>
          <p:nvPr/>
        </p:nvSpPr>
        <p:spPr>
          <a:xfrm flipH="1">
            <a:off x="8523894" y="5601810"/>
            <a:ext cx="3318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Naga Vamsi Krishna </a:t>
            </a:r>
            <a:r>
              <a:rPr lang="en-US" dirty="0" err="1"/>
              <a:t>Pabbisetty</a:t>
            </a:r>
            <a:endParaRPr lang="en-US" dirty="0"/>
          </a:p>
          <a:p>
            <a:r>
              <a:rPr lang="en-US" dirty="0"/>
              <a:t>2019-03-27 </a:t>
            </a:r>
          </a:p>
        </p:txBody>
      </p:sp>
    </p:spTree>
    <p:extLst>
      <p:ext uri="{BB962C8B-B14F-4D97-AF65-F5344CB8AC3E}">
        <p14:creationId xmlns:p14="http://schemas.microsoft.com/office/powerpoint/2010/main" val="3039603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ECDED-1AD3-4B0B-BFD5-AFCD371FA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Appropriateness Ratings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1FC57C-B1D9-40F8-B415-702D3880B1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53331"/>
            <a:ext cx="6618648" cy="517410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94D043-F158-4688-BF3F-E02EC340E189}"/>
              </a:ext>
            </a:extLst>
          </p:cNvPr>
          <p:cNvSpPr txBox="1"/>
          <p:nvPr/>
        </p:nvSpPr>
        <p:spPr>
          <a:xfrm>
            <a:off x="758301" y="6528412"/>
            <a:ext cx="110401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 : </a:t>
            </a:r>
            <a:r>
              <a:rPr lang="en-US" sz="1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10.1007/978-3-319-67217-5_23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782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F587B-C8DC-4B37-98C3-F9B264B01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Trumps most inappropriate tweet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C58031-376E-4C06-AA39-06BEEE199B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052335"/>
            <a:ext cx="9756973" cy="509988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54D77D-C8CE-4DCC-AE5E-B03A97E83FE9}"/>
              </a:ext>
            </a:extLst>
          </p:cNvPr>
          <p:cNvSpPr txBox="1"/>
          <p:nvPr/>
        </p:nvSpPr>
        <p:spPr>
          <a:xfrm flipH="1">
            <a:off x="838199" y="6152224"/>
            <a:ext cx="6639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Received -0.9 over all  rating (Only one conservative rated different)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F479F9-EAFE-4FEF-ADAF-CDF173FBB6C8}"/>
              </a:ext>
            </a:extLst>
          </p:cNvPr>
          <p:cNvSpPr txBox="1"/>
          <p:nvPr/>
        </p:nvSpPr>
        <p:spPr>
          <a:xfrm>
            <a:off x="758301" y="6521556"/>
            <a:ext cx="110401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 : </a:t>
            </a:r>
            <a:r>
              <a:rPr lang="en-US" sz="1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10.1007/978-3-319-67217-5_23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722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22881-1779-4C64-A445-D93113C7F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773D7-92E2-4585-A5F2-632288371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2540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Same rating by all 20 participants: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Neutral rating – 1297 tweets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Totally appropriate – 647 tweets (small number from Android but they were all campaign tweets)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53 tweets – Liberals unanimously deemed inappropriate</a:t>
            </a:r>
          </a:p>
          <a:p>
            <a:pPr marL="0" indent="0">
              <a:buNone/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Average Rating</a:t>
            </a:r>
          </a:p>
          <a:p>
            <a:pPr marL="0" indent="0"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Liberals – 0.38</a:t>
            </a:r>
          </a:p>
          <a:p>
            <a:pPr marL="0" indent="0"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Conservatives – 0.64</a:t>
            </a:r>
          </a:p>
          <a:p>
            <a:pPr marL="0" indent="0">
              <a:buNone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464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D8FFD-9272-4826-B4C0-4FEABD680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Tweets deemed inappropriate unanimously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80114-4992-41F9-990D-41BA64EDC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8397"/>
            <a:ext cx="11040122" cy="5211079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Taxpayers are paying a fortune for the use of Air Force One on the campaign trail by President Obama and Crooked Hillary. A total disgrace – (rating -1.6 (rest of them -1.5)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Really dumb 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CheriJacobus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Begged my people for a job. Turned her down twice and she went hostile. Major loser, zero credibility!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NBCNews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bad but Saturday Night Live is the worst of NBC. Not funny, cast is terrible, always a complete hit job. Really bad television!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Mitt Romney, who was one of the dumbest and worst candidates in the history of Republican politics, is now pushing me on tax returns. Dope!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5DC2DC-DB90-42C9-858B-53300EA22424}"/>
              </a:ext>
            </a:extLst>
          </p:cNvPr>
          <p:cNvSpPr txBox="1"/>
          <p:nvPr/>
        </p:nvSpPr>
        <p:spPr>
          <a:xfrm>
            <a:off x="758301" y="6439635"/>
            <a:ext cx="110401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 : </a:t>
            </a:r>
            <a:r>
              <a:rPr lang="en-US" sz="1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10.1007/978-3-319-67217-5_23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421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3159B-265E-4A18-96AF-99B421C4E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Tweets with major disagreements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7F4F9-364E-4469-9576-C564307186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5563"/>
            <a:ext cx="10321031" cy="4871051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Taxpayers are paying a fortune for the use of Air Force One on the campaign trail by President Obama and Crooked Hillary. A total disgrace!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Goofy Senator Elizabeth Warren @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elizabethforma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 done less in the U.S. Senate than practically any other senator. All talk, no action!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Watching John Kasich being interviewed - acting so innocent and like such a nice guy. Remember him in second debate, until I put him down.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Barbara Res does not say is that she would call my company endlessly, and for years, trying to come back. I said no.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41813B-E023-4045-AC36-074404D4BADE}"/>
              </a:ext>
            </a:extLst>
          </p:cNvPr>
          <p:cNvSpPr txBox="1"/>
          <p:nvPr/>
        </p:nvSpPr>
        <p:spPr>
          <a:xfrm>
            <a:off x="758301" y="6439635"/>
            <a:ext cx="110401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 : </a:t>
            </a:r>
            <a:r>
              <a:rPr lang="en-US" sz="1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10.1007/978-3-319-67217-5_23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935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05B18-2F4B-491A-AE85-AF77582A0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of Authorship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6BACBF-BCE1-46AB-A761-81878C925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77588"/>
            <a:ext cx="10754012" cy="23947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90EF40-B11D-45AE-ADA3-3638C35C33C2}"/>
              </a:ext>
            </a:extLst>
          </p:cNvPr>
          <p:cNvSpPr txBox="1"/>
          <p:nvPr/>
        </p:nvSpPr>
        <p:spPr>
          <a:xfrm>
            <a:off x="838200" y="1343818"/>
            <a:ext cx="104135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tweet as a word 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Weka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SimpleLogistic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classiﬁer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predict the authorship of the tweet just with the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86.7% accuracy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951BFA-8872-46A5-B342-1E0C08384FE4}"/>
              </a:ext>
            </a:extLst>
          </p:cNvPr>
          <p:cNvSpPr txBox="1"/>
          <p:nvPr/>
        </p:nvSpPr>
        <p:spPr>
          <a:xfrm>
            <a:off x="758301" y="6439635"/>
            <a:ext cx="110401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 : </a:t>
            </a:r>
            <a:r>
              <a:rPr lang="en-US" sz="1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10.1007/978-3-319-67217-5_23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283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83222-4DD0-483F-8558-B5E08DF42E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“Appropriate” or “Inappropriate” classifier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86842-5834-46B9-BCD3-7348C45E1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0143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Vector approach with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SimpleLogistic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Classifies the tweets as “Appropriate” or “Inappropriate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Inappropriate – average &lt; 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Appropriate – average &gt; 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87.3% accuracy</a:t>
            </a:r>
          </a:p>
        </p:txBody>
      </p:sp>
    </p:spTree>
    <p:extLst>
      <p:ext uri="{BB962C8B-B14F-4D97-AF65-F5344CB8AC3E}">
        <p14:creationId xmlns:p14="http://schemas.microsoft.com/office/powerpoint/2010/main" val="2374811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50095-B6DB-4D21-B359-319087EF4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E8861-1AD1-473A-8633-57B9540E49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9521"/>
            <a:ext cx="10667260" cy="506903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knowing the platform used to tweet, author of a tweet can be found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analysis, tweets that caused anger, created anxiety and negative emotion in people were tweeted by Trump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someone in President position, Trump’s tweets were considered less appropriate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Predictive models to find tweet authorship and classification models to classify an inappropriate tweet can be developed using language makeup of the tweet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BF24D5-C706-42BB-83C7-42871893AA0B}"/>
              </a:ext>
            </a:extLst>
          </p:cNvPr>
          <p:cNvSpPr txBox="1"/>
          <p:nvPr/>
        </p:nvSpPr>
        <p:spPr>
          <a:xfrm>
            <a:off x="758301" y="6439635"/>
            <a:ext cx="110401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 : </a:t>
            </a:r>
            <a:r>
              <a:rPr lang="en-US" sz="1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10.1007/978-3-319-67217-5_23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883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81486-E8CA-46ED-B20E-EF3C8B136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875" y="184769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Anderson, B. (2017). 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Tweeter-in-Chief: A Content Analysis of President 		    Trump’s Tweeting Habits.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Elon Journal of Undergraduate Research in Communications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(2), 36-47.</a:t>
            </a:r>
          </a:p>
        </p:txBody>
      </p:sp>
    </p:spTree>
    <p:extLst>
      <p:ext uri="{BB962C8B-B14F-4D97-AF65-F5344CB8AC3E}">
        <p14:creationId xmlns:p14="http://schemas.microsoft.com/office/powerpoint/2010/main" val="4213150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54445-007B-4E8F-87AD-55BF9EA43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used for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69F19-ECBA-4C7B-B30E-B4AA23321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Assumed office - January 20, 2017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Tweets from the first 7 months after assuming office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1,272 tweets were collected from Twitonomy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Covers tweets during important political events and others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Ratings are given based on engagement levels by users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361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E8DF8-CE83-46DE-A8B5-E2716D474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Donald Trump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78A6F-F69C-4EE8-A4B9-E636B04BB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68677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45th president of the United States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Assumed office – 2017-01-20	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President of Trump Organization from 1971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 owned the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 Universe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 USA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beauty pageants from 1996 to 2015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Net worth - $3.1 billion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EB9DE4-561C-455B-8E8F-63FF59E22F71}"/>
              </a:ext>
            </a:extLst>
          </p:cNvPr>
          <p:cNvSpPr txBox="1"/>
          <p:nvPr/>
        </p:nvSpPr>
        <p:spPr>
          <a:xfrm>
            <a:off x="838200" y="6485771"/>
            <a:ext cx="5095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https://en.wikipedia.org/wiki/Donald_Trump</a:t>
            </a:r>
          </a:p>
        </p:txBody>
      </p:sp>
    </p:spTree>
    <p:extLst>
      <p:ext uri="{BB962C8B-B14F-4D97-AF65-F5344CB8AC3E}">
        <p14:creationId xmlns:p14="http://schemas.microsoft.com/office/powerpoint/2010/main" val="28090593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5DD60-8EE5-40B6-BA8C-20E3804AC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51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Twitonomy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9CCD7D2-87C8-43EE-A2C4-28D8EB3DB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62214"/>
            <a:ext cx="9891318" cy="5127363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02D60B-0DA1-4B77-899F-443CD06C5415}"/>
              </a:ext>
            </a:extLst>
          </p:cNvPr>
          <p:cNvSpPr txBox="1"/>
          <p:nvPr/>
        </p:nvSpPr>
        <p:spPr>
          <a:xfrm>
            <a:off x="917984" y="6469773"/>
            <a:ext cx="701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http://www.twitonomy.com/profile.php?sn=realdonaldtrump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620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46D23-CB34-4B1E-AD6F-545430AFF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Tweet history and users most retweeted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ABB50D-8BA2-47A2-9633-161A0BD2A8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43817"/>
            <a:ext cx="5239361" cy="50747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7A071D-3E55-44CD-8429-05EEC2781F78}"/>
              </a:ext>
            </a:extLst>
          </p:cNvPr>
          <p:cNvSpPr txBox="1"/>
          <p:nvPr/>
        </p:nvSpPr>
        <p:spPr>
          <a:xfrm>
            <a:off x="917984" y="6469773"/>
            <a:ext cx="701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http://www.twitonomy.com/profile.php?sn=realdonaldtrump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8087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C8AC9-34B5-4068-9825-6ECDC6A5B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Platforms tweeted from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C224B3-3D31-4056-A738-CD9D26CFC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43818"/>
            <a:ext cx="4586056" cy="5208856"/>
          </a:xfrm>
          <a:solidFill>
            <a:srgbClr val="FFFFFF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51D761-8DDB-475D-901A-6FB3E18D08E1}"/>
              </a:ext>
            </a:extLst>
          </p:cNvPr>
          <p:cNvSpPr txBox="1"/>
          <p:nvPr/>
        </p:nvSpPr>
        <p:spPr>
          <a:xfrm>
            <a:off x="917984" y="6469773"/>
            <a:ext cx="701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http://www.twitonomy.com/profile.php?sn=realdonaldtrump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1125F1C-CE94-4FE7-BEB7-CFF37050EEDB}"/>
                  </a:ext>
                </a:extLst>
              </p14:cNvPr>
              <p14:cNvContentPartPr/>
              <p14:nvPr/>
            </p14:nvContentPartPr>
            <p14:xfrm>
              <a:off x="951033" y="4736663"/>
              <a:ext cx="3000240" cy="125460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1125F1C-CE94-4FE7-BEB7-CFF37050EED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42033" y="4728023"/>
                <a:ext cx="3017880" cy="127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609407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04FFD-728A-4858-81BD-5DDA1F3C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replied to mentioned and hashtags most used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CA3CA1-9220-4297-9932-B79B0A72A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43818"/>
            <a:ext cx="4781365" cy="518579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00B5EC-B2DD-4067-A737-0D05F84A3F37}"/>
              </a:ext>
            </a:extLst>
          </p:cNvPr>
          <p:cNvSpPr txBox="1"/>
          <p:nvPr/>
        </p:nvSpPr>
        <p:spPr>
          <a:xfrm>
            <a:off x="917984" y="6469773"/>
            <a:ext cx="701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http://www.twitonomy.com/profile.php?sn=realdonaldtrump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4847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3C4C9-C82D-49E6-A344-4B62070C0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255"/>
            <a:ext cx="10515600" cy="1325563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TagCrowd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 word cloud tool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11247F-CBE1-48F5-B72B-6CD9F6A30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01725"/>
            <a:ext cx="7381876" cy="53189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0A0877-6680-44B2-90B3-8BE65B922197}"/>
              </a:ext>
            </a:extLst>
          </p:cNvPr>
          <p:cNvSpPr txBox="1"/>
          <p:nvPr/>
        </p:nvSpPr>
        <p:spPr>
          <a:xfrm>
            <a:off x="838199" y="6420673"/>
            <a:ext cx="29418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https://tagcrowd.com/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URL - </a:t>
            </a:r>
            <a:r>
              <a:rPr lang="en-US" sz="1000" dirty="0">
                <a:hlinkClick r:id="rId4"/>
              </a:rPr>
              <a:t>https://twitter.com/realDonaldTrump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745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3FBFA-1156-46E5-B6AA-572E2B464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Analysing Twitter page  of Donald Trump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80873AF-4A7C-49AC-8226-1E489626E9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968375"/>
            <a:ext cx="7892804" cy="5594350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942F26-62E7-4DAA-95DF-60824E94D2D5}"/>
              </a:ext>
            </a:extLst>
          </p:cNvPr>
          <p:cNvSpPr txBox="1"/>
          <p:nvPr/>
        </p:nvSpPr>
        <p:spPr>
          <a:xfrm>
            <a:off x="838199" y="6562725"/>
            <a:ext cx="13067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https://tagcrowd.com/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4788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D0037-F5FA-44F9-93F4-01CD6BA46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Characterization of the tweets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96667-4A67-45D6-B69A-110EFB6F8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3818"/>
            <a:ext cx="10515600" cy="435133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 criticism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Self-praise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Praising others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Personal attacks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 and other</a:t>
            </a:r>
          </a:p>
        </p:txBody>
      </p:sp>
    </p:spTree>
    <p:extLst>
      <p:ext uri="{BB962C8B-B14F-4D97-AF65-F5344CB8AC3E}">
        <p14:creationId xmlns:p14="http://schemas.microsoft.com/office/powerpoint/2010/main" val="4257983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29E40-233B-4A98-83FA-8A94827CE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tweets by engagement and content message strategies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8B0631-4FCC-498E-B9F7-2A847CB52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33513"/>
            <a:ext cx="5319221" cy="374936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133DC3-DE66-4269-8BD0-894DC2AC4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0" y="1433513"/>
            <a:ext cx="5711825" cy="36718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E46D6A-19BA-4F9E-B1AA-DBEBC71BA94E}"/>
              </a:ext>
            </a:extLst>
          </p:cNvPr>
          <p:cNvSpPr txBox="1"/>
          <p:nvPr/>
        </p:nvSpPr>
        <p:spPr>
          <a:xfrm>
            <a:off x="771525" y="6425862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https://www.elon.edu/u/academics/communications/journal/wp-content/uploads/sites/153/2017/12/04_TwitterInChief_Anderson.pdf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534957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E6D4C-6CBF-4305-B084-06BD74D3F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Democrats and Republicans alike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E63E67-C9C6-4803-9BF1-5341B7F3F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64" y="1446684"/>
            <a:ext cx="8822133" cy="481207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2A8176-66E7-40FD-9AA9-4B4FFC112002}"/>
              </a:ext>
            </a:extLst>
          </p:cNvPr>
          <p:cNvSpPr txBox="1"/>
          <p:nvPr/>
        </p:nvSpPr>
        <p:spPr>
          <a:xfrm>
            <a:off x="838200" y="6492875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https://www.elon.edu/u/academics/communications/journal/wp-content/uploads/sites/153/2017/12/04_TwitterInChief_Anderson.pdf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7354868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8D6EA-B322-42DC-ACBA-FA24260DD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popular tweet by Donald Trump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1222AE-315F-41BA-92A8-9642B4194E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044574"/>
            <a:ext cx="5455503" cy="53752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BEF40D-5061-4AC0-A1F4-6B3773A79399}"/>
              </a:ext>
            </a:extLst>
          </p:cNvPr>
          <p:cNvSpPr txBox="1"/>
          <p:nvPr/>
        </p:nvSpPr>
        <p:spPr>
          <a:xfrm>
            <a:off x="838199" y="6419849"/>
            <a:ext cx="10515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https://www.elon.edu/u/academics/communications/journal/wp-content/uploads/sites/153/2017/12/04_TwitterInChief_Anderson.pdf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12860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DF59F-C2A5-4B82-B11E-961B99BE1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450" y="8104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 Page of Donald Trump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F2CFF4-301E-492E-A111-BCE69533A0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50" y="1296002"/>
            <a:ext cx="9213727" cy="51740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E988B5-B926-4A50-9EB7-ABDC19E96856}"/>
              </a:ext>
            </a:extLst>
          </p:cNvPr>
          <p:cNvSpPr txBox="1"/>
          <p:nvPr/>
        </p:nvSpPr>
        <p:spPr>
          <a:xfrm>
            <a:off x="933450" y="6488668"/>
            <a:ext cx="37286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https://twitter.com/realDonaldTrump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375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6A024-B6DB-4A70-A2FD-F5A2A6165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Politicians on Twitter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B8007-6028-485C-B102-F24C649628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085325"/>
          </a:xfrm>
        </p:spPr>
        <p:txBody>
          <a:bodyPr>
            <a:no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a way to gather voters and not to inspire or promote welfare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a medium to grow popularity 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Ex: 2016 US elections, campaign websites had no comment section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observations, the active interactions took place between other politicians, journalists and activists</a:t>
            </a:r>
          </a:p>
        </p:txBody>
      </p:sp>
    </p:spTree>
    <p:extLst>
      <p:ext uri="{BB962C8B-B14F-4D97-AF65-F5344CB8AC3E}">
        <p14:creationId xmlns:p14="http://schemas.microsoft.com/office/powerpoint/2010/main" val="3325099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D44D4-A5AE-411B-981D-0C895E36B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77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 of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45A8F-0BF3-4A73-B474-F31348C65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based analysis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 used to distinguish – iPhone (staff) or Android (Trump)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Nuances between the tweets (language, interaction patterns and perception of the public)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Word vector approach was able to differentiate them with 87% accuracy</a:t>
            </a:r>
          </a:p>
        </p:txBody>
      </p:sp>
    </p:spTree>
    <p:extLst>
      <p:ext uri="{BB962C8B-B14F-4D97-AF65-F5344CB8AC3E}">
        <p14:creationId xmlns:p14="http://schemas.microsoft.com/office/powerpoint/2010/main" val="255971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4F971-7BC1-4A25-959B-41C9C2B40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 and rating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A8C6B-0F3C-4073-AC00-DDE8E3FED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7276"/>
            <a:ext cx="10515600" cy="4351338"/>
          </a:xfrm>
        </p:spPr>
        <p:txBody>
          <a:bodyPr>
            <a:no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Language of the tweets – appropriate for a President or not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americans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(10 of each) were selected from a pool – self-described liberals and conservatives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 – Appropriate (score: 1), Neutral (score: 0) and Inappropriate (score: -1)</a:t>
            </a: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Rating is done based on Appropriateness of the tweet rather than their agreement to the tweet</a:t>
            </a:r>
          </a:p>
          <a:p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199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ADAC9-ECB4-4B50-A690-61BA5FBC6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Mentions and retweets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449E02-B881-4291-8059-4833F245FB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25676"/>
            <a:ext cx="9229115" cy="548818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579F71-709C-4DAC-9874-EEDB422EAF3E}"/>
              </a:ext>
            </a:extLst>
          </p:cNvPr>
          <p:cNvSpPr txBox="1"/>
          <p:nvPr/>
        </p:nvSpPr>
        <p:spPr>
          <a:xfrm>
            <a:off x="758301" y="6439635"/>
            <a:ext cx="110401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 : </a:t>
            </a:r>
            <a:r>
              <a:rPr lang="en-US" sz="1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10.1007/978-3-319-67217-5_23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5538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5F94C-F27B-4927-99A3-84190453A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 Characterization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00DE7-26BB-4A17-8B5F-FEB3C060F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097655"/>
            <a:ext cx="10711649" cy="526763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Retweets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– 435+ retweets out of 550 retweets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iPhone – very few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– 429 retweets of citizens (81.2%) - rest were of media</a:t>
            </a:r>
          </a:p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Mentions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– 81% media and 10% politicians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iPhone – very diverse</a:t>
            </a:r>
          </a:p>
        </p:txBody>
      </p:sp>
    </p:spTree>
    <p:extLst>
      <p:ext uri="{BB962C8B-B14F-4D97-AF65-F5344CB8AC3E}">
        <p14:creationId xmlns:p14="http://schemas.microsoft.com/office/powerpoint/2010/main" val="184285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7601F-430C-482C-BBD1-846CB9C6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255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mentions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ACD605-4E47-46D0-A4EE-F3A8CCC3B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86433"/>
            <a:ext cx="8813163" cy="535641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91B39E-173E-49F2-8616-0E210C3BC6F3}"/>
              </a:ext>
            </a:extLst>
          </p:cNvPr>
          <p:cNvSpPr txBox="1"/>
          <p:nvPr/>
        </p:nvSpPr>
        <p:spPr>
          <a:xfrm>
            <a:off x="838199" y="6611779"/>
            <a:ext cx="110401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 : </a:t>
            </a:r>
            <a:r>
              <a:rPr lang="en-US" sz="1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10.1007/978-3-319-67217-5_23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294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2861</TotalTime>
  <Words>1013</Words>
  <Application>Microsoft Office PowerPoint</Application>
  <PresentationFormat>Widescreen</PresentationFormat>
  <Paragraphs>114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Times New Roman</vt:lpstr>
      <vt:lpstr>Office Theme</vt:lpstr>
      <vt:lpstr>Auxier, B., &amp; Golbeck, J. (2017, September) The President on Twitter: A Characterization Study of @realDonaldTrump  In International Conference on Social Informatics (pp. 377-390). Springer, Cham</vt:lpstr>
      <vt:lpstr>Donald Trump</vt:lpstr>
      <vt:lpstr>Twitter Page of Donald Trump</vt:lpstr>
      <vt:lpstr>Politicians on Twitter</vt:lpstr>
      <vt:lpstr>Type of analysis</vt:lpstr>
      <vt:lpstr>Data analysis and rating</vt:lpstr>
      <vt:lpstr>Mentions and retweets</vt:lpstr>
      <vt:lpstr>Content Characterization</vt:lpstr>
      <vt:lpstr>Distribution of mentions</vt:lpstr>
      <vt:lpstr>Appropriateness Ratings</vt:lpstr>
      <vt:lpstr>Trumps most inappropriate tweet</vt:lpstr>
      <vt:lpstr>Ratings</vt:lpstr>
      <vt:lpstr>Tweets deemed inappropriate unanimously</vt:lpstr>
      <vt:lpstr>Tweets with major disagreements</vt:lpstr>
      <vt:lpstr>Prediction of Authorship</vt:lpstr>
      <vt:lpstr>“Appropriate” or “Inappropriate” classifier </vt:lpstr>
      <vt:lpstr>Conclusion</vt:lpstr>
      <vt:lpstr>    Anderson, B. (2017).  Tweeter-in-Chief: A Content Analysis of President       Trump’s Tweeting Habits.         Elon Journal of Undergraduate Research in Communications, 8(2), 36-47.</vt:lpstr>
      <vt:lpstr>Data used for analysis</vt:lpstr>
      <vt:lpstr>Twitonomy</vt:lpstr>
      <vt:lpstr>Tweet history and users most retweeted</vt:lpstr>
      <vt:lpstr>Platforms tweeted from </vt:lpstr>
      <vt:lpstr>Users replied to mentioned and hashtags most used</vt:lpstr>
      <vt:lpstr>TagCrowd – a word cloud tool</vt:lpstr>
      <vt:lpstr>Analysing Twitter page  of Donald Trump</vt:lpstr>
      <vt:lpstr>Characterization of the tweets</vt:lpstr>
      <vt:lpstr>Distribution of tweets by engagement and content message strategies</vt:lpstr>
      <vt:lpstr>Democrats and Republicans alike</vt:lpstr>
      <vt:lpstr>Most popular tweet by Donald Trump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Tweeter-in-Chief: A Content Analysis of President Trump’s Tweeting Habits</dc:title>
  <dc:creator>Administrator</dc:creator>
  <cp:lastModifiedBy>Administrator</cp:lastModifiedBy>
  <cp:revision>56</cp:revision>
  <dcterms:created xsi:type="dcterms:W3CDTF">2019-03-26T00:29:17Z</dcterms:created>
  <dcterms:modified xsi:type="dcterms:W3CDTF">2019-05-01T07:58:36Z</dcterms:modified>
</cp:coreProperties>
</file>

<file path=docProps/thumbnail.jpeg>
</file>